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85" r:id="rId4"/>
    <p:sldId id="288" r:id="rId5"/>
    <p:sldId id="295" r:id="rId6"/>
    <p:sldId id="296" r:id="rId7"/>
    <p:sldId id="289" r:id="rId8"/>
    <p:sldId id="297" r:id="rId9"/>
    <p:sldId id="293" r:id="rId10"/>
    <p:sldId id="291" r:id="rId11"/>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8"/>
    <p:restoredTop sz="94660"/>
  </p:normalViewPr>
  <p:slideViewPr>
    <p:cSldViewPr>
      <p:cViewPr varScale="0">
        <p:scale>
          <a:sx n="90" d="100"/>
          <a:sy n="90" d="100"/>
        </p:scale>
        <p:origin x="-780" y="-30"/>
      </p:cViewPr>
      <p:guideLst>
        <p:guide orient="horz" pos="1620"/>
        <p:guide pos="2880"/>
      </p:guideLst>
    </p:cSldViewPr>
  </p:slideViewPr>
  <p:notesTextViewPr>
    <p:cViewPr>
      <p:scale>
        <a:sx n="1" d="1"/>
        <a:sy n="1" d="1"/>
      </p:scale>
      <p:origin x="0" y="0"/>
    </p:cViewPr>
  </p:notesTextViewPr>
  <p:gridSpacing cx="36004" cy="36004"/>
</p:viewPr>
</file>

<file path=ppt/_rels/presentation.xml.rels>&#65279;<?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495300" y="1652803"/>
            <a:ext cx="8915400" cy="13441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495300" y="3092963"/>
            <a:ext cx="8915400" cy="2304256"/>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95300" y="1736813"/>
            <a:ext cx="8915400" cy="423646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7181850" y="274639"/>
            <a:ext cx="2228850" cy="5698644"/>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95300" y="274639"/>
            <a:ext cx="6521450" cy="569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495300" y="1736813"/>
            <a:ext cx="8915400" cy="428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495300" y="2948947"/>
            <a:ext cx="8915400" cy="1056117"/>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495300" y="1184749"/>
            <a:ext cx="8915400" cy="176419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495300" y="1736815"/>
            <a:ext cx="4301683"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5070013" y="1736815"/>
            <a:ext cx="4340687"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495300" y="1535113"/>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495300"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5109017" y="1535113"/>
            <a:ext cx="430168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5109017" y="2174875"/>
            <a:ext cx="4301683"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495301" y="273049"/>
            <a:ext cx="3259006" cy="116205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3938887" y="273052"/>
            <a:ext cx="5121391" cy="564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495302" y="1700808"/>
            <a:ext cx="3259005" cy="42724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941645" y="4689140"/>
            <a:ext cx="5943600" cy="566739"/>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941645" y="212643"/>
            <a:ext cx="5943600" cy="43788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941645" y="5301209"/>
            <a:ext cx="5943600" cy="6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729753" y="6237312"/>
            <a:ext cx="4446494" cy="36512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495300" y="418653"/>
            <a:ext cx="8915400" cy="994123"/>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495300" y="1736813"/>
            <a:ext cx="8915400" cy="4281339"/>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495300" y="6237312"/>
            <a:ext cx="2039431" cy="36512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7332264" y="6237312"/>
            <a:ext cx="2078436" cy="365125"/>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07" name="直線 131"/>
          <p:cNvSpPr/>
          <p:nvPr/>
        </p:nvSpPr>
        <p:spPr>
          <a:xfrm>
            <a:off x="345000" y="1027203"/>
            <a:ext cx="9288793" cy="0"/>
          </a:xfrm>
          <a:prstGeom prst="line">
            <a:avLst/>
          </a:prstGeom>
          <a:ln w="19050" cap="flat" cmpd="sng" algn="ctr">
            <a:solidFill>
              <a:schemeClr val="bg2">
                <a:lumMod val="10000"/>
              </a:schemeClr>
            </a:solidFill>
            <a:prstDash val="solid"/>
            <a:miter lim="800000"/>
          </a:ln>
        </p:spPr>
        <p:style>
          <a:lnRef idx="1">
            <a:schemeClr val="accent1"/>
          </a:lnRef>
          <a:fillRef idx="0">
            <a:schemeClr val="accent1"/>
          </a:fillRef>
          <a:effectRef idx="0">
            <a:schemeClr val="accent1"/>
          </a:effectRef>
          <a:fontRef idx="minor">
            <a:schemeClr val="tx1"/>
          </a:fontRef>
        </p:style>
      </p:sp>
      <p:sp>
        <p:nvSpPr>
          <p:cNvPr id="1108" name="テキスト 48"/>
          <p:cNvSpPr txBox="1"/>
          <p:nvPr/>
        </p:nvSpPr>
        <p:spPr>
          <a:xfrm>
            <a:off x="267399" y="48009"/>
            <a:ext cx="1805601" cy="368439"/>
          </a:xfrm>
          <a:prstGeom prst="rect">
            <a:avLst/>
          </a:prstGeom>
        </p:spPr>
        <p:txBody>
          <a:bodyPr wrap="square">
            <a:spAutoFit/>
          </a:bodyPr>
          <a:p>
            <a:pPr>
              <a:defRPr lang="ja-JP" altLang="en-US"/>
            </a:pPr>
            <a:r>
              <a:rPr lang="ja-JP" altLang="en-US" u="none">
                <a:latin typeface="EPSON Pゴシック W6"/>
                <a:ea typeface="EPSON Pゴシック W6"/>
              </a:rPr>
              <a:t>プレゼン資料</a:t>
            </a:r>
            <a:endParaRPr lang="ja-JP" altLang="en-US" u="none">
              <a:latin typeface="EPSON Pゴシック W6"/>
              <a:ea typeface="EPSON Pゴシック W6"/>
            </a:endParaRPr>
          </a:p>
        </p:txBody>
      </p:sp>
      <p:sp>
        <p:nvSpPr>
          <p:cNvPr id="1109" name="テキスト 67"/>
          <p:cNvSpPr txBox="1"/>
          <p:nvPr/>
        </p:nvSpPr>
        <p:spPr>
          <a:xfrm>
            <a:off x="2217000" y="592228"/>
            <a:ext cx="7773471" cy="460772"/>
          </a:xfrm>
          <a:prstGeom prst="rect">
            <a:avLst/>
          </a:prstGeom>
        </p:spPr>
        <p:txBody>
          <a:bodyPr wrap="square">
            <a:spAutoFit/>
          </a:bodyPr>
          <a:p>
            <a:pPr>
              <a:defRPr lang="ja-JP" altLang="en-US"/>
            </a:pPr>
            <a:r>
              <a:rPr lang="ja-JP" altLang="en-US" sz="2400" u="none">
                <a:latin typeface="ＤＦＰＵＤゴシック体W6"/>
                <a:ea typeface="ＤＦＰＵＤゴシック体W6"/>
              </a:rPr>
              <a:t>[　　</a:t>
            </a:r>
            <a:r>
              <a:rPr lang="ja-JP" altLang="en-US" sz="2400" u="none">
                <a:latin typeface="ＤＦＰＵＤゴシック体W6"/>
                <a:ea typeface="ＤＦＰＵＤゴシック体W6"/>
              </a:rPr>
              <a:t>事業プランのタイトル</a:t>
            </a:r>
            <a:r>
              <a:rPr lang="ja-JP" altLang="en-US" sz="2400" u="none">
                <a:latin typeface="ＤＦＰＵＤゴシック体W6"/>
                <a:ea typeface="ＤＦＰＵＤゴシック体W6"/>
              </a:rPr>
              <a:t>　　]</a:t>
            </a:r>
            <a:endParaRPr lang="ja-JP" altLang="en-US" u="none">
              <a:latin typeface="ＤＦＰＵＤゴシック体W6"/>
              <a:ea typeface="ＤＦＰＵＤゴシック体W6"/>
            </a:endParaRPr>
          </a:p>
        </p:txBody>
      </p:sp>
      <p:sp>
        <p:nvSpPr>
          <p:cNvPr id="1110" name="四角形: 角を丸くする 79"/>
          <p:cNvSpPr/>
          <p:nvPr/>
        </p:nvSpPr>
        <p:spPr>
          <a:xfrm>
            <a:off x="352688" y="1485209"/>
            <a:ext cx="9125425" cy="4895776"/>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これから取り組む事業の概要</a:t>
            </a:r>
            <a:r>
              <a:rPr lang="ja-JP" altLang="en-US" sz="1200" dirty="0">
                <a:solidFill>
                  <a:srgbClr val="FF0000"/>
                </a:solidFill>
                <a:latin typeface="ＤＦＵＤゴシック体W2"/>
                <a:ea typeface="ＤＦＵＤゴシック体W2"/>
              </a:rPr>
              <a:t>を</a:t>
            </a:r>
            <a:r>
              <a:rPr lang="ja-JP" altLang="en-US" sz="1200" dirty="0">
                <a:solidFill>
                  <a:srgbClr val="FF0000"/>
                </a:solidFill>
                <a:latin typeface="ＤＦＵＤゴシック体W2"/>
                <a:ea typeface="ＤＦＵＤゴシック体W2"/>
              </a:rPr>
              <a:t>文章や図で示してください。</a:t>
            </a:r>
            <a:endParaRPr lang="ja-JP" altLang="en-US" sz="1200" dirty="0">
              <a:solidFill>
                <a:srgbClr val="FF0000"/>
              </a:solidFill>
              <a:latin typeface="ＤＦＵＤゴシック体W2"/>
              <a:ea typeface="ＤＦＵＤゴシック体W2"/>
            </a:endParaRPr>
          </a:p>
          <a:p>
            <a:r>
              <a:rPr lang="ja-JP" altLang="en-US" sz="1200" b="1" u="sng" dirty="0">
                <a:solidFill>
                  <a:srgbClr val="FF0000"/>
                </a:solidFill>
                <a:latin typeface="ＤＦＵＤゴシック体W2"/>
                <a:ea typeface="ＤＦＵＤゴシック体W2"/>
              </a:rPr>
              <a:t>※説明の根拠となる資料や理由は一つでも多く記載もしくは添付してください。</a:t>
            </a:r>
            <a:endParaRPr lang="ja-JP" altLang="en-US" sz="1200" b="1" u="sng" dirty="0">
              <a:solidFill>
                <a:srgbClr val="FF0000"/>
              </a:solidFill>
              <a:latin typeface="ＤＦＵＤゴシック体W2"/>
              <a:ea typeface="ＤＦＵＤゴシック体W2"/>
            </a:endParaRPr>
          </a:p>
          <a:p>
            <a:endParaRPr lang="ja-JP" altLang="en-US" sz="1200" dirty="0">
              <a:solidFill>
                <a:srgbClr val="FF0000"/>
              </a:solidFill>
              <a:latin typeface="ＤＦＵＤゴシック体W2"/>
              <a:ea typeface="ＤＦＵＤゴシック体W2"/>
            </a:endParaRPr>
          </a:p>
        </p:txBody>
      </p:sp>
      <p:sp>
        <p:nvSpPr>
          <p:cNvPr id="1111" name="テキスト 80"/>
          <p:cNvSpPr txBox="1"/>
          <p:nvPr/>
        </p:nvSpPr>
        <p:spPr>
          <a:xfrm>
            <a:off x="352688" y="1116561"/>
            <a:ext cx="9125605" cy="368439"/>
          </a:xfrm>
          <a:prstGeom prst="rect">
            <a:avLst/>
          </a:prstGeom>
          <a:solidFill>
            <a:srgbClr val="E9FFE9"/>
          </a:solidFill>
          <a:ln>
            <a:solidFill>
              <a:schemeClr val="tx1"/>
            </a:solidFill>
          </a:ln>
        </p:spPr>
        <p:txBody>
          <a:bodyPr wrap="square">
            <a:spAutoFit/>
          </a:bodyPr>
          <a:p>
            <a:pPr>
              <a:defRPr lang="ja-JP" altLang="en-US"/>
            </a:pPr>
            <a:r>
              <a:rPr lang="ja-JP" altLang="en-US" sz="1800" u="none">
                <a:latin typeface="ＤＦＰＵＤゴシック体W6"/>
                <a:ea typeface="ＤＦＰＵＤゴシック体W6"/>
              </a:rPr>
              <a:t>事業概要</a:t>
            </a:r>
            <a:endParaRPr lang="ja-JP" altLang="en-US" u="none">
              <a:latin typeface="ＤＦＰＵＤゴシック体W6"/>
              <a:ea typeface="ＤＦＰＵＤゴシック体W6"/>
            </a:endParaRPr>
          </a:p>
        </p:txBody>
      </p:sp>
      <p:pic>
        <p:nvPicPr>
          <p:cNvPr id="1112" name="図 108"/>
          <p:cNvPicPr>
            <a:picLocks noChangeAspect="1"/>
          </p:cNvPicPr>
          <p:nvPr/>
        </p:nvPicPr>
        <p:blipFill>
          <a:blip r:embed="rId1"/>
          <a:stretch>
            <a:fillRect/>
          </a:stretch>
        </p:blipFill>
        <p:spPr>
          <a:xfrm>
            <a:off x="345000" y="416448"/>
            <a:ext cx="1986940" cy="54290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14" name="四角形: 角を丸くする 79"/>
          <p:cNvSpPr/>
          <p:nvPr/>
        </p:nvSpPr>
        <p:spPr>
          <a:xfrm>
            <a:off x="348684" y="847724"/>
            <a:ext cx="9125425" cy="5609732"/>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なぜこの事業に取り組もうと考えたか、</a:t>
            </a:r>
            <a:r>
              <a:rPr lang="ja-JP" altLang="en-US" sz="1200" dirty="0">
                <a:solidFill>
                  <a:srgbClr val="FF0000"/>
                </a:solidFill>
                <a:latin typeface="ＤＦＵＤゴシック体W2"/>
                <a:ea typeface="ＤＦＵＤゴシック体W2"/>
              </a:rPr>
              <a:t>なぜ士別市で取り組むのか、解決に資する課題はどんなことか等記入</a:t>
            </a:r>
            <a:r>
              <a:rPr lang="ja-JP" altLang="en-US" sz="1200" dirty="0">
                <a:solidFill>
                  <a:srgbClr val="FF0000"/>
                </a:solidFill>
                <a:latin typeface="ＤＦＵＤゴシック体W2"/>
                <a:ea typeface="ＤＦＵＤゴシック体W2"/>
              </a:rPr>
              <a:t>してください。</a:t>
            </a:r>
            <a:endParaRPr lang="en-US" altLang="ja-JP" sz="1200" dirty="0">
              <a:solidFill>
                <a:srgbClr val="FF0000"/>
              </a:solidFill>
              <a:latin typeface="ＤＦＵＤゴシック体W2"/>
              <a:ea typeface="ＤＦＵＤゴシック体W2"/>
            </a:endParaRPr>
          </a:p>
        </p:txBody>
      </p:sp>
      <p:sp>
        <p:nvSpPr>
          <p:cNvPr id="1115" name="テキスト 80"/>
          <p:cNvSpPr txBox="1"/>
          <p:nvPr/>
        </p:nvSpPr>
        <p:spPr>
          <a:xfrm>
            <a:off x="348684" y="477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sz="1800" u="none">
                <a:latin typeface="ＤＦＰＵＤゴシック体W6"/>
                <a:ea typeface="ＤＦＰＵＤゴシック体W6"/>
              </a:rPr>
              <a:t>事業の背景</a:t>
            </a:r>
            <a:endParaRPr lang="ja-JP" altLang="en-US" u="none">
              <a:latin typeface="ＤＦＰＵＤゴシック体W6"/>
              <a:ea typeface="ＤＦＰＵＤゴシック体W6"/>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17" name="四角形: 角を丸くする 79"/>
          <p:cNvSpPr/>
          <p:nvPr/>
        </p:nvSpPr>
        <p:spPr>
          <a:xfrm>
            <a:off x="358843" y="844392"/>
            <a:ext cx="9125425" cy="5613064"/>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以下の事項を必ず記載してください。</a:t>
            </a:r>
            <a:endParaRPr lang="ja-JP" altLang="en-US"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①具体的に提供する商品・サービスについて</a:t>
            </a:r>
            <a:endParaRPr lang="en-US" altLang="ja-JP"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②商品・サービスの</a:t>
            </a:r>
            <a:r>
              <a:rPr lang="ja-JP" altLang="en-US" sz="1200" dirty="0">
                <a:solidFill>
                  <a:srgbClr val="FF0000"/>
                </a:solidFill>
                <a:latin typeface="ＤＦＵＤゴシック体W2"/>
                <a:ea typeface="ＤＦＵＤゴシック体W2"/>
              </a:rPr>
              <a:t>ターゲットと</a:t>
            </a:r>
            <a:r>
              <a:rPr lang="ja-JP" altLang="en-US" sz="1200" dirty="0">
                <a:solidFill>
                  <a:srgbClr val="FF0000"/>
                </a:solidFill>
                <a:latin typeface="ＤＦＵＤゴシック体W2"/>
                <a:ea typeface="ＤＦＵＤゴシック体W2"/>
              </a:rPr>
              <a:t>市場優位性・独自性について</a:t>
            </a:r>
            <a:endParaRPr lang="ja-JP" altLang="en-US" sz="1200" dirty="0">
              <a:solidFill>
                <a:srgbClr val="FF0000"/>
              </a:solidFill>
              <a:latin typeface="ＤＦＵＤゴシック体W2"/>
              <a:ea typeface="ＤＦＵＤゴシック体W2"/>
            </a:endParaRPr>
          </a:p>
          <a:p>
            <a:endParaRPr lang="ja-JP" altLang="en-US" sz="1200" dirty="0">
              <a:solidFill>
                <a:srgbClr val="FF0000"/>
              </a:solidFill>
              <a:latin typeface="ＤＦＵＤゴシック体W2"/>
              <a:ea typeface="ＤＦＵＤゴシック体W2"/>
            </a:endParaRPr>
          </a:p>
        </p:txBody>
      </p:sp>
      <p:sp>
        <p:nvSpPr>
          <p:cNvPr id="1118" name="テキスト 80"/>
          <p:cNvSpPr txBox="1"/>
          <p:nvPr/>
        </p:nvSpPr>
        <p:spPr>
          <a:xfrm>
            <a:off x="348684" y="477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u="none">
                <a:latin typeface="ＤＦＰＵＤゴシック体W6"/>
                <a:ea typeface="ＤＦＰＵＤゴシック体W6"/>
              </a:rPr>
              <a:t>なにを売るか(商品・サービスなど)</a:t>
            </a:r>
            <a:endParaRPr lang="ja-JP" altLang="en-US" u="none">
              <a:latin typeface="ＤＦＰＵＤゴシック体W6"/>
              <a:ea typeface="ＤＦＰＵＤゴシック体W6"/>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20" name="四角形: 角を丸くする 79"/>
          <p:cNvSpPr/>
          <p:nvPr/>
        </p:nvSpPr>
        <p:spPr>
          <a:xfrm>
            <a:off x="348684" y="774557"/>
            <a:ext cx="9125425" cy="5682919"/>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以下の事項を必ず記載してください。</a:t>
            </a:r>
            <a:endParaRPr lang="ja-JP" altLang="en-US"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①</a:t>
            </a:r>
            <a:r>
              <a:rPr lang="ja-JP" altLang="en-US" sz="1200" dirty="0">
                <a:solidFill>
                  <a:srgbClr val="FF0000"/>
                </a:solidFill>
                <a:latin typeface="ＤＦＵＤゴシック体W2"/>
                <a:ea typeface="ＤＦＵＤゴシック体W2"/>
              </a:rPr>
              <a:t>原材料などの仕入れが必要な場合、どこからどうやっていくらくらいで</a:t>
            </a:r>
            <a:r>
              <a:rPr lang="ja-JP" altLang="en-US" sz="1200" dirty="0">
                <a:solidFill>
                  <a:srgbClr val="FF0000"/>
                </a:solidFill>
                <a:latin typeface="ＤＦＵＤゴシック体W2"/>
                <a:ea typeface="ＤＦＵＤゴシック体W2"/>
              </a:rPr>
              <a:t>仕入れようと考えているか</a:t>
            </a:r>
            <a:endParaRPr lang="en-US" altLang="ja-JP"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②商品を生み出すプロセスやその特徴、</a:t>
            </a:r>
            <a:r>
              <a:rPr lang="ja-JP" altLang="en-US" sz="1200" dirty="0">
                <a:solidFill>
                  <a:srgbClr val="FF0000"/>
                </a:solidFill>
                <a:latin typeface="ＤＦＵＤゴシック体W2"/>
                <a:ea typeface="ＤＦＵＤゴシック体W2"/>
              </a:rPr>
              <a:t>自分ならではの価値の付け方</a:t>
            </a:r>
            <a:endParaRPr lang="ja-JP" altLang="en-US"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③商品・</a:t>
            </a:r>
            <a:r>
              <a:rPr lang="ja-JP" altLang="en-US" sz="1200" dirty="0">
                <a:solidFill>
                  <a:srgbClr val="FF0000"/>
                </a:solidFill>
                <a:latin typeface="ＤＦＵＤゴシック体W2"/>
                <a:ea typeface="ＤＦＵＤゴシック体W2"/>
              </a:rPr>
              <a:t>サービス</a:t>
            </a:r>
            <a:r>
              <a:rPr lang="ja-JP" altLang="en-US" sz="1200" dirty="0">
                <a:solidFill>
                  <a:srgbClr val="FF0000"/>
                </a:solidFill>
                <a:latin typeface="ＤＦＵＤゴシック体W2"/>
                <a:ea typeface="ＤＦＵＤゴシック体W2"/>
              </a:rPr>
              <a:t>の</a:t>
            </a:r>
            <a:r>
              <a:rPr lang="ja-JP" altLang="en-US" sz="1200" dirty="0">
                <a:solidFill>
                  <a:srgbClr val="FF0000"/>
                </a:solidFill>
                <a:latin typeface="ＤＦＵＤゴシック体W2"/>
                <a:ea typeface="ＤＦＵＤゴシック体W2"/>
              </a:rPr>
              <a:t>対価と徴収</a:t>
            </a:r>
            <a:r>
              <a:rPr lang="ja-JP" altLang="en-US" sz="1200" dirty="0">
                <a:solidFill>
                  <a:srgbClr val="FF0000"/>
                </a:solidFill>
                <a:latin typeface="ＤＦＵＤゴシック体W2"/>
                <a:ea typeface="ＤＦＵＤゴシック体W2"/>
              </a:rPr>
              <a:t>方法(いくらで売るか)</a:t>
            </a:r>
            <a:endParaRPr lang="ja-JP" altLang="en-US" sz="1200" dirty="0">
              <a:solidFill>
                <a:srgbClr val="FF0000"/>
              </a:solidFill>
              <a:latin typeface="ＤＦＵＤゴシック体W2"/>
              <a:ea typeface="ＤＦＵＤゴシック体W2"/>
            </a:endParaRPr>
          </a:p>
          <a:p>
            <a:r>
              <a:rPr lang="ja-JP" altLang="en-US" sz="1200" dirty="0">
                <a:solidFill>
                  <a:srgbClr val="FF0000"/>
                </a:solidFill>
                <a:latin typeface="ＤＦＵＤゴシック体W2"/>
                <a:ea typeface="ＤＦＵＤゴシック体W2"/>
              </a:rPr>
              <a:t>④</a:t>
            </a:r>
            <a:r>
              <a:rPr lang="ja-JP" altLang="en-US" sz="1200" dirty="0">
                <a:solidFill>
                  <a:srgbClr val="FF0000"/>
                </a:solidFill>
                <a:latin typeface="ＤＦＵＤゴシック体W2"/>
                <a:ea typeface="ＤＦＵＤゴシック体W2"/>
              </a:rPr>
              <a:t>誰に</a:t>
            </a:r>
            <a:r>
              <a:rPr lang="ja-JP" altLang="en-US" sz="1200" dirty="0">
                <a:solidFill>
                  <a:srgbClr val="FF0000"/>
                </a:solidFill>
                <a:latin typeface="ＤＦＵＤゴシック体W2"/>
                <a:ea typeface="ＤＦＵＤゴシック体W2"/>
              </a:rPr>
              <a:t>どのような</a:t>
            </a:r>
            <a:r>
              <a:rPr lang="ja-JP" altLang="en-US" sz="1200" dirty="0">
                <a:solidFill>
                  <a:srgbClr val="FF0000"/>
                </a:solidFill>
                <a:latin typeface="ＤＦＵＤゴシック体W2"/>
                <a:ea typeface="ＤＦＵＤゴシック体W2"/>
              </a:rPr>
              <a:t>手段で</a:t>
            </a:r>
            <a:r>
              <a:rPr lang="ja-JP" altLang="en-US" sz="1200" dirty="0">
                <a:solidFill>
                  <a:srgbClr val="FF0000"/>
                </a:solidFill>
                <a:latin typeface="ＤＦＵＤゴシック体W2"/>
                <a:ea typeface="ＤＦＵＤゴシック体W2"/>
              </a:rPr>
              <a:t>売るか</a:t>
            </a:r>
            <a:endParaRPr lang="ja-JP" altLang="en-US" sz="1200" dirty="0">
              <a:solidFill>
                <a:srgbClr val="FF0000"/>
              </a:solidFill>
              <a:latin typeface="ＤＦＵＤゴシック体W2"/>
              <a:ea typeface="ＤＦＵＤゴシック体W2"/>
            </a:endParaRPr>
          </a:p>
        </p:txBody>
      </p:sp>
      <p:sp>
        <p:nvSpPr>
          <p:cNvPr id="1121" name="テキスト 80"/>
          <p:cNvSpPr txBox="1"/>
          <p:nvPr/>
        </p:nvSpPr>
        <p:spPr>
          <a:xfrm>
            <a:off x="348684" y="405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u="none">
                <a:latin typeface="ＤＦＰＵＤゴシック体W6"/>
                <a:ea typeface="ＤＦＰＵＤゴシック体W6"/>
              </a:rPr>
              <a:t>どのように売るか(商品・サービスなど)</a:t>
            </a:r>
            <a:endParaRPr lang="ja-JP" altLang="en-US" u="none">
              <a:latin typeface="ＤＦＰＵＤゴシック体W6"/>
              <a:ea typeface="ＤＦＰＵＤゴシック体W6"/>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23" name="四角形: 角を丸くする 79"/>
          <p:cNvSpPr/>
          <p:nvPr/>
        </p:nvSpPr>
        <p:spPr>
          <a:xfrm>
            <a:off x="348684" y="703782"/>
            <a:ext cx="9125425" cy="5753715"/>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事業開始時に必要となる設備等の導入に関する収支の計画を別紙で作成してください。</a:t>
            </a:r>
            <a:endParaRPr lang="ja-JP" altLang="en-US" sz="1200" u="sng" dirty="0">
              <a:solidFill>
                <a:srgbClr val="FF0000"/>
              </a:solidFill>
              <a:latin typeface="ＤＦＵＤゴシック体W2"/>
              <a:ea typeface="ＤＦＵＤゴシック体W2"/>
            </a:endParaRPr>
          </a:p>
          <a:p>
            <a:r>
              <a:rPr lang="ja-JP" altLang="en-US" sz="1200" b="1" u="sng" dirty="0">
                <a:solidFill>
                  <a:srgbClr val="FF0000"/>
                </a:solidFill>
                <a:latin typeface="ＤＦＵＤゴシック体W2"/>
                <a:ea typeface="ＤＦＵＤゴシック体W2"/>
              </a:rPr>
              <a:t>（収入と支出の内訳をできるだけ詳細に記入してください）</a:t>
            </a:r>
            <a:endParaRPr lang="ja-JP" altLang="en-US" sz="1200" b="1" dirty="0">
              <a:solidFill>
                <a:srgbClr val="FF0000"/>
              </a:solidFill>
              <a:latin typeface="ＤＦＵＤゴシック体W2"/>
              <a:ea typeface="ＤＦＵＤゴシック体W2"/>
            </a:endParaRPr>
          </a:p>
          <a:p>
            <a:endParaRPr lang="en-US" altLang="ja-JP" sz="1200" dirty="0">
              <a:solidFill>
                <a:srgbClr val="FF0000"/>
              </a:solidFill>
              <a:latin typeface="ＤＦＵＤゴシック体W2"/>
              <a:ea typeface="ＤＦＵＤゴシック体W2"/>
            </a:endParaRPr>
          </a:p>
        </p:txBody>
      </p:sp>
      <p:sp>
        <p:nvSpPr>
          <p:cNvPr id="1124" name="テキスト 80"/>
          <p:cNvSpPr txBox="1"/>
          <p:nvPr/>
        </p:nvSpPr>
        <p:spPr>
          <a:xfrm>
            <a:off x="348684" y="333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sz="1800" u="none">
                <a:latin typeface="ＤＦＰＵＤゴシック体W6"/>
                <a:ea typeface="ＤＦＰＵＤゴシック体W6"/>
              </a:rPr>
              <a:t>設備投資などに関する収支</a:t>
            </a:r>
            <a:endParaRPr lang="ja-JP" altLang="en-US" u="none">
              <a:latin typeface="ＤＦＰＵＤゴシック体W6"/>
              <a:ea typeface="ＤＦＰＵＤゴシック体W6"/>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35" name="四角形: 角を丸くする 79"/>
          <p:cNvSpPr/>
          <p:nvPr/>
        </p:nvSpPr>
        <p:spPr>
          <a:xfrm>
            <a:off x="348684" y="703782"/>
            <a:ext cx="9125425" cy="5753715"/>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事業開始年度を含めて５年間の収支計画書を別紙に作成してください。</a:t>
            </a:r>
            <a:endParaRPr lang="ja-JP" altLang="en-US" sz="1200" u="sng" dirty="0">
              <a:solidFill>
                <a:srgbClr val="FF0000"/>
              </a:solidFill>
              <a:latin typeface="ＤＦＵＤゴシック体W2"/>
              <a:ea typeface="ＤＦＵＤゴシック体W2"/>
            </a:endParaRPr>
          </a:p>
          <a:p>
            <a:r>
              <a:rPr lang="ja-JP" altLang="en-US" sz="1200" b="1" u="sng" dirty="0">
                <a:solidFill>
                  <a:srgbClr val="FF0000"/>
                </a:solidFill>
                <a:latin typeface="ＤＦＵＤゴシック体W2"/>
                <a:ea typeface="ＤＦＵＤゴシック体W2"/>
              </a:rPr>
              <a:t>（収入と支出の内訳をできるだけ詳細に記入してください）</a:t>
            </a:r>
            <a:endParaRPr lang="ja-JP" altLang="en-US" sz="1200" b="1" dirty="0">
              <a:solidFill>
                <a:srgbClr val="FF0000"/>
              </a:solidFill>
              <a:latin typeface="ＤＦＵＤゴシック体W2"/>
              <a:ea typeface="ＤＦＵＤゴシック体W2"/>
            </a:endParaRPr>
          </a:p>
          <a:p>
            <a:endParaRPr lang="en-US" altLang="ja-JP" sz="1200" dirty="0">
              <a:solidFill>
                <a:srgbClr val="FF0000"/>
              </a:solidFill>
              <a:latin typeface="ＤＦＵＤゴシック体W2"/>
              <a:ea typeface="ＤＦＵＤゴシック体W2"/>
            </a:endParaRPr>
          </a:p>
        </p:txBody>
      </p:sp>
      <p:sp>
        <p:nvSpPr>
          <p:cNvPr id="1136" name="テキスト 80"/>
          <p:cNvSpPr txBox="1"/>
          <p:nvPr/>
        </p:nvSpPr>
        <p:spPr>
          <a:xfrm>
            <a:off x="348684" y="333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sz="1800" u="none">
                <a:latin typeface="ＤＦＰＵＤゴシック体W6"/>
                <a:ea typeface="ＤＦＰＵＤゴシック体W6"/>
              </a:rPr>
              <a:t>事業開始から５年間の収支</a:t>
            </a:r>
            <a:endParaRPr lang="ja-JP" altLang="en-US" u="none">
              <a:latin typeface="ＤＦＰＵＤゴシック体W6"/>
              <a:ea typeface="ＤＦＰＵＤゴシック体W6"/>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26" name="四角形: 角を丸くする 79"/>
          <p:cNvSpPr/>
          <p:nvPr/>
        </p:nvSpPr>
        <p:spPr>
          <a:xfrm>
            <a:off x="348684" y="631812"/>
            <a:ext cx="9125425" cy="5825706"/>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地域おこし協力隊任用期間である３年(最長)の終了後の長期的な事業ビジョンと士別市民としてご自身がこの地域に暮らしていくにあたっての決意を記入してください。</a:t>
            </a:r>
            <a:endParaRPr lang="en-US" altLang="ja-JP" sz="1200" dirty="0">
              <a:solidFill>
                <a:srgbClr val="FF0000"/>
              </a:solidFill>
              <a:latin typeface="ＤＦＵＤゴシック体W2"/>
              <a:ea typeface="ＤＦＵＤゴシック体W2"/>
            </a:endParaRPr>
          </a:p>
        </p:txBody>
      </p:sp>
      <p:sp>
        <p:nvSpPr>
          <p:cNvPr id="1127" name="テキスト 80"/>
          <p:cNvSpPr txBox="1"/>
          <p:nvPr/>
        </p:nvSpPr>
        <p:spPr>
          <a:xfrm>
            <a:off x="328369" y="261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u="none">
                <a:latin typeface="ＤＦＰＵＤゴシック体W6"/>
                <a:ea typeface="ＤＦＰＵＤゴシック体W6"/>
              </a:rPr>
              <a:t>協力隊活動終了後のビジョン</a:t>
            </a:r>
            <a:endParaRPr lang="ja-JP" altLang="en-US" u="none">
              <a:latin typeface="ＤＦＰＵＤゴシック体W6"/>
              <a:ea typeface="ＤＦＰＵＤゴシック体W6"/>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29" name="四角形: 角を丸くする 79"/>
          <p:cNvSpPr/>
          <p:nvPr/>
        </p:nvSpPr>
        <p:spPr>
          <a:xfrm>
            <a:off x="348684" y="703782"/>
            <a:ext cx="9125425" cy="5753715"/>
          </a:xfrm>
          <a:prstGeom prst="roundRect">
            <a:avLst>
              <a:gd name="adj" fmla="val 19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ＤＦＵＤゴシック体W2"/>
                <a:ea typeface="ＤＦＵＤゴシック体W2"/>
              </a:rPr>
              <a:t>取り組まれる事業により、どのような効果や価値が生まれるかを</a:t>
            </a:r>
            <a:r>
              <a:rPr lang="ja-JP" altLang="en-US" sz="1200" dirty="0">
                <a:solidFill>
                  <a:srgbClr val="FF0000"/>
                </a:solidFill>
                <a:latin typeface="ＤＦＵＤゴシック体W2"/>
                <a:ea typeface="ＤＦＵＤゴシック体W2"/>
              </a:rPr>
              <a:t>あなたの観点で示してください</a:t>
            </a:r>
            <a:endParaRPr lang="ja-JP" altLang="en-US"/>
          </a:p>
          <a:p>
            <a:r>
              <a:rPr lang="ja-JP" altLang="en-US" sz="1200" dirty="0">
                <a:solidFill>
                  <a:srgbClr val="FF0000"/>
                </a:solidFill>
                <a:latin typeface="ＤＦＵＤゴシック体W2"/>
                <a:ea typeface="ＤＦＵＤゴシック体W2"/>
              </a:rPr>
              <a:t>（例）○○の課題が解決できる、</a:t>
            </a:r>
            <a:r>
              <a:rPr lang="ja-JP" altLang="en-US" sz="1200" dirty="0">
                <a:solidFill>
                  <a:srgbClr val="FF0000"/>
                </a:solidFill>
                <a:latin typeface="ＤＦＵＤゴシック体W2"/>
                <a:ea typeface="ＤＦＵＤゴシック体W2"/>
              </a:rPr>
              <a:t>○○の雇用が生まれる、</a:t>
            </a:r>
            <a:r>
              <a:rPr lang="ja-JP" altLang="en-US" sz="1200" dirty="0">
                <a:solidFill>
                  <a:srgbClr val="FF0000"/>
                </a:solidFill>
                <a:latin typeface="ＤＦＵＤゴシック体W2"/>
                <a:ea typeface="ＤＦＵＤゴシック体W2"/>
              </a:rPr>
              <a:t>新たに○○の機会が生まれる など</a:t>
            </a:r>
            <a:endParaRPr lang="en-US" altLang="ja-JP" sz="1200" dirty="0">
              <a:solidFill>
                <a:srgbClr val="FF0000"/>
              </a:solidFill>
              <a:latin typeface="ＤＦＵＤゴシック体W2"/>
              <a:ea typeface="ＤＦＵＤゴシック体W2"/>
            </a:endParaRPr>
          </a:p>
          <a:p>
            <a:endParaRPr lang="en-US" altLang="ja-JP" sz="1200" dirty="0">
              <a:solidFill>
                <a:srgbClr val="FF0000"/>
              </a:solidFill>
              <a:latin typeface="ＤＦＵＤゴシック体W2"/>
              <a:ea typeface="ＤＦＵＤゴシック体W2"/>
            </a:endParaRPr>
          </a:p>
        </p:txBody>
      </p:sp>
      <p:sp>
        <p:nvSpPr>
          <p:cNvPr id="1130" name="テキスト 80"/>
          <p:cNvSpPr txBox="1"/>
          <p:nvPr/>
        </p:nvSpPr>
        <p:spPr>
          <a:xfrm>
            <a:off x="338526" y="333000"/>
            <a:ext cx="9145742" cy="368439"/>
          </a:xfrm>
          <a:prstGeom prst="rect">
            <a:avLst/>
          </a:prstGeom>
          <a:solidFill>
            <a:srgbClr val="E9FFE9"/>
          </a:solidFill>
          <a:ln>
            <a:solidFill>
              <a:schemeClr val="tx1"/>
            </a:solidFill>
          </a:ln>
        </p:spPr>
        <p:txBody>
          <a:bodyPr wrap="square">
            <a:spAutoFit/>
          </a:bodyPr>
          <a:p>
            <a:pPr>
              <a:defRPr lang="ja-JP" altLang="en-US"/>
            </a:pPr>
            <a:r>
              <a:rPr lang="ja-JP" altLang="en-US" u="none">
                <a:latin typeface="ＤＦＰＵＤゴシック体W6"/>
                <a:ea typeface="ＤＦＰＵＤゴシック体W6"/>
              </a:rPr>
              <a:t>地域への効果、あらたな価値の創出など</a:t>
            </a:r>
            <a:endParaRPr lang="ja-JP" altLang="en-US" u="none">
              <a:latin typeface="ＤＦＰＵＤゴシック体W6"/>
              <a:ea typeface="ＤＦＰＵＤゴシック体W6"/>
            </a:endParaRPr>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Company>-</Company>
  <AppVersion>4.1.6</AppVersion>
  <PresentationFormat>ユーザー設定</PresentationFormat>
  <Slides>8</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dc:creator>
  <cp:lastModifiedBy>-</cp:lastModifiedBy>
  <dcterms:created xsi:type="dcterms:W3CDTF">2023-02-13T08:15:43Z</dcterms:created>
  <dcterms:modified xsi:type="dcterms:W3CDTF">2023-02-13T08:15:43Z</dcterms:modified>
  <cp:revision>0</cp:revision>
</cp:coreProperties>
</file>

<file path=docProps/custom.xml><?xml version="1.0" encoding="utf-8"?>
<Properties xmlns:vt="http://schemas.openxmlformats.org/officeDocument/2006/docPropsVTypes" xmlns="http://schemas.openxmlformats.org/officeDocument/2006/custom-properties"/>
</file>